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8" r:id="rId2"/>
    <p:sldId id="274" r:id="rId3"/>
    <p:sldId id="280" r:id="rId4"/>
    <p:sldId id="288" r:id="rId5"/>
    <p:sldId id="289" r:id="rId6"/>
    <p:sldId id="275" r:id="rId7"/>
    <p:sldId id="290" r:id="rId8"/>
    <p:sldId id="291" r:id="rId9"/>
    <p:sldId id="29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ACC8C-4163-4660-B5E7-B5B1B17B9CA5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B6D82-F208-4E65-86BE-DC8A359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92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B6D82-F208-4E65-86BE-DC8A359B410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993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B6D82-F208-4E65-86BE-DC8A359B410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42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39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0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10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0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9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05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12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62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05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3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5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62AE2-C337-4272-96FC-30B7A927C152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02C85-52C5-4F4B-9993-E807520C14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4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457200"/>
            <a:ext cx="119010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в 9-х классах</a:t>
            </a:r>
          </a:p>
          <a:p>
            <a:pPr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«Обновленные ФГОС СОО: обзор изменений»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41" y="4395031"/>
            <a:ext cx="4367784" cy="147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7731" y="653286"/>
            <a:ext cx="97717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Приказ </a:t>
            </a:r>
            <a:r>
              <a:rPr lang="ru-RU" sz="3600" dirty="0"/>
              <a:t>Министерства просвещения Российской Федерации от 12 августа 2022 г. № 732 </a:t>
            </a:r>
            <a:r>
              <a:rPr lang="ru-RU" sz="3600" b="1" dirty="0"/>
              <a:t>«О внесении изменений в федеральный государственный образовательный стандарт среднего общего образования»</a:t>
            </a:r>
            <a:r>
              <a:rPr lang="ru-RU" sz="3600" dirty="0"/>
              <a:t>, утвержденный приказом Министерства образования и науки Российской Федерации от 17 мая 2012 г. № 413»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57200"/>
            <a:ext cx="11901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http://manannikovaev.ucoz.ru/09288fba1b0c837673e461e2378ddfa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29528" y="3263181"/>
            <a:ext cx="2051720" cy="3096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35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193964"/>
            <a:ext cx="11901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изменилось :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495" y="5058044"/>
            <a:ext cx="4367784" cy="147395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33214" y="1905477"/>
            <a:ext cx="1044053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5910" y="1216694"/>
            <a:ext cx="1135514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В соответствии с обновленным ФГОС СОО учебный план обучения должен содержать </a:t>
            </a:r>
            <a:r>
              <a:rPr lang="ru-RU" sz="3200" b="1" dirty="0"/>
              <a:t>не менее 13 учебных предметов</a:t>
            </a:r>
            <a:r>
              <a:rPr lang="ru-RU" sz="3200" dirty="0"/>
              <a:t> (русский язык, литература, иностранный язык, математика, информатика, история, география, обществознание, физика, химия, биология, физическая культура и основы безопасности жизнедеятельности) и </a:t>
            </a:r>
            <a:r>
              <a:rPr lang="ru-RU" sz="3200" b="1" dirty="0"/>
              <a:t>предусматривать изучение не менее 2 учебных предметов на углубленном уровне в соответствии с выбранным профилем обучения.</a:t>
            </a:r>
            <a:endParaRPr lang="ru-RU" sz="3200" dirty="0"/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193964"/>
            <a:ext cx="11901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изменилось :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495" y="5058044"/>
            <a:ext cx="4367784" cy="147395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33214" y="1905477"/>
            <a:ext cx="1044053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5910" y="1216694"/>
            <a:ext cx="1135514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Важным изменением является </a:t>
            </a:r>
            <a:r>
              <a:rPr lang="ru-RU" sz="3200" b="1" dirty="0"/>
              <a:t>включение изучения некоторых учебных предметов на углубленном уровне </a:t>
            </a:r>
            <a:r>
              <a:rPr lang="ru-RU" sz="3200" dirty="0"/>
              <a:t>на уровне среднего общего образования, в том числе одного из самых выбираемых предметов для прохождения ГИА в 11 классе – </a:t>
            </a:r>
            <a:r>
              <a:rPr lang="ru-RU" sz="3200" b="1" dirty="0"/>
              <a:t>обществознания</a:t>
            </a:r>
            <a:r>
              <a:rPr lang="ru-RU" sz="3200" dirty="0"/>
              <a:t>. В этой связи для усиления правоведческой и </a:t>
            </a:r>
            <a:r>
              <a:rPr lang="ru-RU" sz="3200" dirty="0" err="1"/>
              <a:t>экономиковедческой</a:t>
            </a:r>
            <a:r>
              <a:rPr lang="ru-RU" sz="3200" dirty="0"/>
              <a:t> составляющих образования </a:t>
            </a:r>
            <a:r>
              <a:rPr lang="ru-RU" sz="3200" b="1" dirty="0"/>
              <a:t>содержание таких предметов как «Право» и «Экономика» интегрировано в предмет «Обществознание»</a:t>
            </a:r>
            <a:r>
              <a:rPr lang="ru-RU" sz="3200" dirty="0"/>
              <a:t> базового и углубленного уровня.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8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193964"/>
            <a:ext cx="11901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изменилось :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495" y="5058044"/>
            <a:ext cx="4367784" cy="147395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33214" y="1905477"/>
            <a:ext cx="1044053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5910" y="1216694"/>
            <a:ext cx="1135514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Содержание учебного предмета </a:t>
            </a:r>
            <a:r>
              <a:rPr lang="ru-RU" sz="3200" b="1" dirty="0"/>
              <a:t>«Астрономия» вошло в полном объеме в содержание учебного предмета «Физика», </a:t>
            </a:r>
            <a:r>
              <a:rPr lang="ru-RU" sz="3200" dirty="0"/>
              <a:t>также сохранены и требования к предметным результатам. Содержание учебных предметов </a:t>
            </a:r>
            <a:r>
              <a:rPr lang="ru-RU" sz="3200" b="1" dirty="0"/>
              <a:t>«Естествознание» и «Экология» </a:t>
            </a:r>
            <a:r>
              <a:rPr lang="ru-RU" sz="3200" dirty="0"/>
              <a:t>сквозной содержательной линией </a:t>
            </a:r>
            <a:r>
              <a:rPr lang="ru-RU" sz="3200" b="1" dirty="0"/>
              <a:t>включено в такие учебные предметы как «Биология», «Химия», «Физика», </a:t>
            </a:r>
            <a:r>
              <a:rPr lang="ru-RU" sz="3200" dirty="0"/>
              <a:t>усиливая содержание этих предметов. </a:t>
            </a:r>
          </a:p>
          <a:p>
            <a:pPr algn="just"/>
            <a:r>
              <a:rPr lang="ru-RU" sz="3200" dirty="0" smtClean="0"/>
              <a:t> </a:t>
            </a:r>
            <a:endParaRPr lang="ru-RU" sz="3200" dirty="0"/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045883"/>
              </p:ext>
            </p:extLst>
          </p:nvPr>
        </p:nvGraphicFramePr>
        <p:xfrm>
          <a:off x="5183188" y="987425"/>
          <a:ext cx="6172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/>
                <a:gridCol w="1234440"/>
                <a:gridCol w="1234440"/>
                <a:gridCol w="1234440"/>
                <a:gridCol w="12344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9550" y="1662609"/>
            <a:ext cx="11451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800" b="1" u="sng" dirty="0" smtClean="0"/>
          </a:p>
          <a:p>
            <a:pPr lvl="0"/>
            <a:endParaRPr lang="ru-RU" sz="2800" u="sng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1901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учебном плане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181970"/>
              </p:ext>
            </p:extLst>
          </p:nvPr>
        </p:nvGraphicFramePr>
        <p:xfrm>
          <a:off x="259307" y="668741"/>
          <a:ext cx="11641747" cy="523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8860"/>
                <a:gridCol w="4596443"/>
                <a:gridCol w="4056444"/>
              </a:tblGrid>
              <a:tr h="955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Предметная область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Учебные предметы и уровни изучения по предыдущей редакции ФГОС СОО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Учебные предметы и уровни изучения по новой редакции ФГОС СОО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Русский язык и литература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Русский язык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Русский язык (базовый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Литература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Литература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Родной язык и родная литература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Родной язык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Родной язык (базовый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Родная литература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Родная литература (базовый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Иностранные языки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Иностранный язык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Иностранный язык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Второй иностранный язык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Второй иностранный язык (базовый уровень)</a:t>
                      </a:r>
                    </a:p>
                  </a:txBody>
                  <a:tcPr marL="95250" marR="95250" marT="47625" marB="4762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5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/>
          </p:nvPr>
        </p:nvGraphicFramePr>
        <p:xfrm>
          <a:off x="5183188" y="987425"/>
          <a:ext cx="6172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/>
                <a:gridCol w="1234440"/>
                <a:gridCol w="1234440"/>
                <a:gridCol w="1234440"/>
                <a:gridCol w="12344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9550" y="1662609"/>
            <a:ext cx="11451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800" b="1" u="sng" dirty="0" smtClean="0"/>
          </a:p>
          <a:p>
            <a:pPr lvl="0"/>
            <a:endParaRPr lang="ru-RU" sz="2800" u="sng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1901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учебном плане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403809"/>
              </p:ext>
            </p:extLst>
          </p:nvPr>
        </p:nvGraphicFramePr>
        <p:xfrm>
          <a:off x="0" y="668741"/>
          <a:ext cx="12191999" cy="6124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6932"/>
                <a:gridCol w="4655808"/>
                <a:gridCol w="5229259"/>
              </a:tblGrid>
              <a:tr h="955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Предметная область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Учебные предметы и уровни изучения по предыдущей редакции ФГОС СОО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Учебные предметы и уровни изучения по новой редакции ФГОС СОО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Математика и информатика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Математика, включая алгебру и начала математического анализа, геометрию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Математика, включая курсы «Алгебра и начала математического анализа», «Геометрия», «Вероятность и статистика»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Информатика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Информатика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Общественно-научные предметы (предыдущее название – «Общественные науки»)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История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История, включая учебные курсы «История России» и «Всеобщая история»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География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География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Обществознание (базовый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Обществознание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</a:tr>
              <a:tr h="3509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Экономика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5250" marR="95250" marT="47625" marB="47625" horzOverflow="overflow"/>
                </a:tc>
              </a:tr>
              <a:tr h="4180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Право (базовый и углубленный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5250" marR="95250" marT="47625" marB="47625" horzOverflow="overflow"/>
                </a:tc>
              </a:tr>
              <a:tr h="542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Россия в мире (базовый уровень)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5250" marR="95250" marT="47625" marB="4762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6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/>
          </p:nvPr>
        </p:nvGraphicFramePr>
        <p:xfrm>
          <a:off x="5183188" y="987425"/>
          <a:ext cx="6172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/>
                <a:gridCol w="1234440"/>
                <a:gridCol w="1234440"/>
                <a:gridCol w="1234440"/>
                <a:gridCol w="12344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9550" y="1662609"/>
            <a:ext cx="11451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800" b="1" u="sng" dirty="0" smtClean="0"/>
          </a:p>
          <a:p>
            <a:pPr lvl="0"/>
            <a:endParaRPr lang="ru-RU" sz="2800" u="sng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1901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учебном плане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334106"/>
              </p:ext>
            </p:extLst>
          </p:nvPr>
        </p:nvGraphicFramePr>
        <p:xfrm>
          <a:off x="0" y="668741"/>
          <a:ext cx="12191999" cy="6059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6932"/>
                <a:gridCol w="4655808"/>
                <a:gridCol w="5229259"/>
              </a:tblGrid>
              <a:tr h="1024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Предметная область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Учебные предметы и уровни изучения по предыдущей редакции ФГОС СОО</a:t>
                      </a:r>
                    </a:p>
                  </a:txBody>
                  <a:tcPr marL="95250" marR="95250" marT="47625" marB="476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Учебные предметы и уровни изучения по новой редакции ФГОС СОО</a:t>
                      </a:r>
                    </a:p>
                  </a:txBody>
                  <a:tcPr marL="95250" marR="95250" marT="47625" marB="47625" horzOverflow="overflow"/>
                </a:tc>
              </a:tr>
              <a:tr h="756019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Естественно-научные предметы (предыдущее название – «Естественные науки»)</a:t>
                      </a:r>
                    </a:p>
                  </a:txBody>
                  <a:tcPr marL="95250" marR="95250" marT="47617" marB="476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Физика (базовый и углубленный уровень)</a:t>
                      </a:r>
                    </a:p>
                  </a:txBody>
                  <a:tcPr marL="95250" marR="95250" marT="47617" marB="476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Физика (базовый и углубленный уровень)</a:t>
                      </a:r>
                    </a:p>
                  </a:txBody>
                  <a:tcPr marL="95250" marR="95250" marT="47617" marB="47617" horzOverflow="overflow"/>
                </a:tc>
              </a:tr>
              <a:tr h="581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Химия (базовый и углубленный уровень)</a:t>
                      </a:r>
                    </a:p>
                  </a:txBody>
                  <a:tcPr marL="95250" marR="95250" marT="47617" marB="476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Химия (базовый и углубленный уровень)</a:t>
                      </a:r>
                    </a:p>
                  </a:txBody>
                  <a:tcPr marL="95250" marR="95250" marT="47617" marB="47617" horzOverflow="overflow"/>
                </a:tc>
              </a:tr>
              <a:tr h="756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Биология (базовый и углубленный уровень)</a:t>
                      </a:r>
                    </a:p>
                  </a:txBody>
                  <a:tcPr marL="95250" marR="95250" marT="47617" marB="476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Биология (базовый и углубленный уровень)</a:t>
                      </a:r>
                    </a:p>
                  </a:txBody>
                  <a:tcPr marL="95250" marR="95250" marT="47617" marB="47617" horzOverflow="overflow"/>
                </a:tc>
              </a:tr>
              <a:tr h="429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Астрономия</a:t>
                      </a:r>
                    </a:p>
                  </a:txBody>
                  <a:tcPr marL="95250" marR="95250" marT="47617" marB="476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5250" marR="95250" marT="47617" marB="47617" horzOverflow="overflow"/>
                </a:tc>
              </a:tr>
              <a:tr h="448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Естествознание</a:t>
                      </a:r>
                    </a:p>
                  </a:txBody>
                  <a:tcPr marL="95250" marR="95250" marT="47617" marB="476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5250" marR="95250" marT="47617" marB="47617" horzOverflow="overflow"/>
                </a:tc>
              </a:tr>
              <a:tr h="44845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Физическая культура, экология и основы безопасности жизнедеятельности</a:t>
                      </a:r>
                    </a:p>
                  </a:txBody>
                  <a:tcPr marL="95250" marR="95250" marT="47631" marB="4763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Физическая культура (базовый уровень)</a:t>
                      </a:r>
                    </a:p>
                  </a:txBody>
                  <a:tcPr marL="95250" marR="95250" marT="47631" marB="4763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Физическая культура (базовый уровень)</a:t>
                      </a:r>
                    </a:p>
                  </a:txBody>
                  <a:tcPr marL="95250" marR="95250" marT="47631" marB="47631" horzOverflow="overflow"/>
                </a:tc>
              </a:tr>
              <a:tr h="7560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Основы безопасности жизнедеятельности (базовый уровень)</a:t>
                      </a:r>
                    </a:p>
                  </a:txBody>
                  <a:tcPr marL="95250" marR="95250" marT="47631" marB="4763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Основы безопасности жизнедеятельности (базовый уровень)</a:t>
                      </a:r>
                    </a:p>
                  </a:txBody>
                  <a:tcPr marL="95250" marR="95250" marT="47631" marB="47631" horzOverflow="overflow"/>
                </a:tc>
              </a:tr>
              <a:tr h="859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Экология (базовый уровень)</a:t>
                      </a:r>
                    </a:p>
                  </a:txBody>
                  <a:tcPr marL="95250" marR="95250" marT="47631" marB="4763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marL="95250" marR="95250" marT="47631" marB="47631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9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/>
          </p:nvPr>
        </p:nvGraphicFramePr>
        <p:xfrm>
          <a:off x="5183188" y="987425"/>
          <a:ext cx="6172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/>
                <a:gridCol w="1234440"/>
                <a:gridCol w="1234440"/>
                <a:gridCol w="1234440"/>
                <a:gridCol w="12344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Мой\Documents\green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9550" y="1662609"/>
            <a:ext cx="11451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800" b="1" u="sng" dirty="0" smtClean="0"/>
          </a:p>
          <a:p>
            <a:pPr lvl="0"/>
            <a:endParaRPr lang="ru-RU" sz="2800" u="sng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19010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учебном плане</a:t>
            </a:r>
          </a:p>
          <a:p>
            <a:pPr algn="ctr"/>
            <a:r>
              <a:rPr lang="ru-RU" sz="4000" dirty="0"/>
              <a:t>В обновленном ФГОС СОО сократили</a:t>
            </a:r>
          </a:p>
          <a:p>
            <a:pPr algn="ctr"/>
            <a:r>
              <a:rPr lang="ru-RU" sz="4000" dirty="0" smtClean="0"/>
              <a:t>максимальный объем учебной нагрузки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87001"/>
              </p:ext>
            </p:extLst>
          </p:nvPr>
        </p:nvGraphicFramePr>
        <p:xfrm>
          <a:off x="259308" y="2479088"/>
          <a:ext cx="11641747" cy="2866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8860"/>
                <a:gridCol w="4596443"/>
                <a:gridCol w="4056444"/>
              </a:tblGrid>
              <a:tr h="955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Границы аудиторной нагрузки</a:t>
                      </a:r>
                    </a:p>
                  </a:txBody>
                  <a:tcPr marL="95250" marR="95250" marT="47637" marB="476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ФГОС СОО в предыдущей редакции</a:t>
                      </a:r>
                    </a:p>
                  </a:txBody>
                  <a:tcPr marL="95250" marR="95250" marT="47637" marB="476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ФГОС СОО в новой редакции</a:t>
                      </a:r>
                    </a:p>
                  </a:txBody>
                  <a:tcPr marL="95250" marR="95250" marT="47637" marB="47637" anchor="ctr" horzOverflow="overflow"/>
                </a:tc>
              </a:tr>
              <a:tr h="955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Минимум</a:t>
                      </a:r>
                    </a:p>
                  </a:txBody>
                  <a:tcPr marL="95250" marR="95250" marT="47637" marB="476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2170</a:t>
                      </a:r>
                    </a:p>
                  </a:txBody>
                  <a:tcPr marL="95250" marR="95250" marT="47637" marB="476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2170</a:t>
                      </a:r>
                    </a:p>
                  </a:txBody>
                  <a:tcPr marL="95250" marR="95250" marT="47637" marB="47637" anchor="ctr" horzOverflow="overflow"/>
                </a:tc>
              </a:tr>
              <a:tr h="9553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Максимум</a:t>
                      </a:r>
                    </a:p>
                  </a:txBody>
                  <a:tcPr marL="95250" marR="95250" marT="47637" marB="476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2590</a:t>
                      </a:r>
                    </a:p>
                  </a:txBody>
                  <a:tcPr marL="95250" marR="95250" marT="47637" marB="476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2516</a:t>
                      </a:r>
                    </a:p>
                  </a:txBody>
                  <a:tcPr marL="95250" marR="95250" marT="47637" marB="47637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59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653</Words>
  <Application>Microsoft Office PowerPoint</Application>
  <PresentationFormat>Широкоэкранный</PresentationFormat>
  <Paragraphs>93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58</cp:revision>
  <dcterms:created xsi:type="dcterms:W3CDTF">2019-08-28T02:34:24Z</dcterms:created>
  <dcterms:modified xsi:type="dcterms:W3CDTF">2023-04-07T10:50:35Z</dcterms:modified>
</cp:coreProperties>
</file>